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5" r:id="rId2"/>
    <p:sldId id="274" r:id="rId3"/>
    <p:sldId id="272" r:id="rId4"/>
    <p:sldId id="275" r:id="rId5"/>
    <p:sldId id="267" r:id="rId6"/>
    <p:sldId id="273" r:id="rId7"/>
    <p:sldId id="27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4" autoAdjust="0"/>
    <p:restoredTop sz="94660"/>
  </p:normalViewPr>
  <p:slideViewPr>
    <p:cSldViewPr>
      <p:cViewPr varScale="1">
        <p:scale>
          <a:sx n="54" d="100"/>
          <a:sy n="54" d="100"/>
        </p:scale>
        <p:origin x="859"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7AC1E9-66F4-4016-A511-ED47C8A96CFE}" type="datetimeFigureOut">
              <a:rPr lang="en-US" smtClean="0"/>
              <a:t>11/10/2020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5DAA73-6DEB-440B-ADB6-BC753FA54F86}" type="slidenum">
              <a:rPr lang="en-US" smtClean="0"/>
              <a:t>‹#›</a:t>
            </a:fld>
            <a:endParaRPr lang="en-US" dirty="0"/>
          </a:p>
        </p:txBody>
      </p:sp>
    </p:spTree>
    <p:extLst>
      <p:ext uri="{BB962C8B-B14F-4D97-AF65-F5344CB8AC3E}">
        <p14:creationId xmlns:p14="http://schemas.microsoft.com/office/powerpoint/2010/main" val="5989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1</a:t>
            </a:fld>
            <a:endParaRPr lang="en-US" dirty="0"/>
          </a:p>
        </p:txBody>
      </p:sp>
    </p:spTree>
    <p:extLst>
      <p:ext uri="{BB962C8B-B14F-4D97-AF65-F5344CB8AC3E}">
        <p14:creationId xmlns:p14="http://schemas.microsoft.com/office/powerpoint/2010/main" val="2337647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2</a:t>
            </a:fld>
            <a:endParaRPr lang="en-US" dirty="0"/>
          </a:p>
        </p:txBody>
      </p:sp>
    </p:spTree>
    <p:extLst>
      <p:ext uri="{BB962C8B-B14F-4D97-AF65-F5344CB8AC3E}">
        <p14:creationId xmlns:p14="http://schemas.microsoft.com/office/powerpoint/2010/main" val="170820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3</a:t>
            </a:fld>
            <a:endParaRPr lang="en-US" dirty="0"/>
          </a:p>
        </p:txBody>
      </p:sp>
    </p:spTree>
    <p:extLst>
      <p:ext uri="{BB962C8B-B14F-4D97-AF65-F5344CB8AC3E}">
        <p14:creationId xmlns:p14="http://schemas.microsoft.com/office/powerpoint/2010/main" val="3629473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4</a:t>
            </a:fld>
            <a:endParaRPr lang="en-US" dirty="0"/>
          </a:p>
        </p:txBody>
      </p:sp>
    </p:spTree>
    <p:extLst>
      <p:ext uri="{BB962C8B-B14F-4D97-AF65-F5344CB8AC3E}">
        <p14:creationId xmlns:p14="http://schemas.microsoft.com/office/powerpoint/2010/main" val="170820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5</a:t>
            </a:fld>
            <a:endParaRPr lang="en-US" dirty="0"/>
          </a:p>
        </p:txBody>
      </p:sp>
    </p:spTree>
    <p:extLst>
      <p:ext uri="{BB962C8B-B14F-4D97-AF65-F5344CB8AC3E}">
        <p14:creationId xmlns:p14="http://schemas.microsoft.com/office/powerpoint/2010/main" val="1707072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6</a:t>
            </a:fld>
            <a:endParaRPr lang="en-US" dirty="0"/>
          </a:p>
        </p:txBody>
      </p:sp>
    </p:spTree>
    <p:extLst>
      <p:ext uri="{BB962C8B-B14F-4D97-AF65-F5344CB8AC3E}">
        <p14:creationId xmlns:p14="http://schemas.microsoft.com/office/powerpoint/2010/main" val="3257727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57DDC3D-1BA0-4764-B6EF-19AA1D9FE6B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ABC9163-40F4-41C1-B94C-97E6E3ED05A0}" type="datetimeFigureOut">
              <a:rPr lang="en-US" smtClean="0"/>
              <a:t>11/10/2020</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57DDC3D-1BA0-4764-B6EF-19AA1D9FE6B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patientsafetymovement.org/unite-for-safe-care/patient-story/lewis-blackma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1"/>
            <a:ext cx="8153400" cy="3810000"/>
          </a:xfrm>
        </p:spPr>
        <p:txBody>
          <a:bodyPr>
            <a:normAutofit/>
          </a:bodyPr>
          <a:lstStyle/>
          <a:p>
            <a:pPr marL="0" indent="0"/>
            <a:endParaRPr lang="en-US" sz="2800" dirty="0" smtClean="0"/>
          </a:p>
          <a:p>
            <a:pPr algn="ctr"/>
            <a:r>
              <a:rPr lang="en-US" sz="2800" dirty="0" smtClean="0"/>
              <a:t>Lewis Blackman</a:t>
            </a:r>
            <a:endParaRPr lang="en-US" sz="2800" dirty="0"/>
          </a:p>
          <a:p>
            <a:pPr algn="ctr"/>
            <a:r>
              <a:rPr lang="en-US" sz="2800" dirty="0"/>
              <a:t>Student’s Name</a:t>
            </a:r>
          </a:p>
          <a:p>
            <a:pPr algn="ctr"/>
            <a:r>
              <a:rPr lang="en-US" sz="2800" dirty="0"/>
              <a:t>Institution</a:t>
            </a:r>
          </a:p>
          <a:p>
            <a:pPr algn="ctr"/>
            <a:r>
              <a:rPr lang="en-US" sz="2800" dirty="0"/>
              <a:t>Date</a:t>
            </a:r>
          </a:p>
          <a:p>
            <a:pPr marL="0" indent="0"/>
            <a:endParaRPr lang="en-US" sz="2800" dirty="0"/>
          </a:p>
        </p:txBody>
      </p:sp>
    </p:spTree>
    <p:extLst>
      <p:ext uri="{BB962C8B-B14F-4D97-AF65-F5344CB8AC3E}">
        <p14:creationId xmlns:p14="http://schemas.microsoft.com/office/powerpoint/2010/main" val="3335599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60" y="609600"/>
            <a:ext cx="7520940" cy="4070877"/>
          </a:xfrm>
        </p:spPr>
        <p:txBody>
          <a:bodyPr/>
          <a:lstStyle/>
          <a:p>
            <a:endParaRPr lang="en-US" b="0" dirty="0" smtClean="0"/>
          </a:p>
          <a:p>
            <a:pPr marL="0" lvl="0" indent="0"/>
            <a:r>
              <a:rPr lang="en-US" sz="2000" dirty="0"/>
              <a:t>What is it about being a learner that can help prevent errors </a:t>
            </a:r>
            <a:r>
              <a:rPr lang="en-US" sz="2000" dirty="0" smtClean="0"/>
              <a:t>and adverse </a:t>
            </a:r>
            <a:r>
              <a:rPr lang="en-US" sz="2000" dirty="0"/>
              <a:t>events</a:t>
            </a:r>
            <a:r>
              <a:rPr lang="en-US" sz="2000" dirty="0" smtClean="0"/>
              <a:t>?</a:t>
            </a:r>
            <a:endParaRPr lang="en-US" sz="2000" dirty="0">
              <a:latin typeface="Times New Roman" pitchFamily="18" charset="0"/>
              <a:cs typeface="Times New Roman" pitchFamily="18" charset="0"/>
            </a:endParaRPr>
          </a:p>
          <a:p>
            <a:pPr marL="0" lvl="0" indent="180000">
              <a:lnSpc>
                <a:spcPct val="200000"/>
              </a:lnSpc>
              <a:spcBef>
                <a:spcPts val="0"/>
              </a:spcBef>
            </a:pPr>
            <a:r>
              <a:rPr lang="en-US" b="0" dirty="0" smtClean="0">
                <a:latin typeface="Times New Roman" pitchFamily="18" charset="0"/>
                <a:cs typeface="Times New Roman" pitchFamily="18" charset="0"/>
              </a:rPr>
              <a:t>Being a learner ensures high level of carefulness and accuracy to get promoted in performing various tasks within the medical field</a:t>
            </a:r>
            <a:r>
              <a:rPr lang="en-US" b="0" dirty="0">
                <a:latin typeface="Times New Roman" pitchFamily="18" charset="0"/>
                <a:cs typeface="Times New Roman" pitchFamily="18" charset="0"/>
              </a:rPr>
              <a:t> (Haskell, 2017</a:t>
            </a:r>
            <a:r>
              <a:rPr lang="en-US" b="0" dirty="0" smtClean="0">
                <a:latin typeface="Times New Roman" pitchFamily="18" charset="0"/>
                <a:cs typeface="Times New Roman" pitchFamily="18" charset="0"/>
              </a:rPr>
              <a:t>). The learners can seek out information on what they do not understand appropriately. Also, errors can get prevented through seeking advice from competent people on things learners are unsure in performing. </a:t>
            </a:r>
            <a:endParaRPr lang="en-US" b="0" dirty="0"/>
          </a:p>
        </p:txBody>
      </p:sp>
    </p:spTree>
    <p:extLst>
      <p:ext uri="{BB962C8B-B14F-4D97-AF65-F5344CB8AC3E}">
        <p14:creationId xmlns:p14="http://schemas.microsoft.com/office/powerpoint/2010/main" val="1910704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066800"/>
            <a:ext cx="7520940" cy="3579849"/>
          </a:xfrm>
        </p:spPr>
        <p:txBody>
          <a:bodyPr>
            <a:normAutofit/>
          </a:bodyPr>
          <a:lstStyle/>
          <a:p>
            <a:pPr marL="0" indent="0"/>
            <a:r>
              <a:rPr lang="en-US" sz="2000" dirty="0"/>
              <a:t>What is it about being a learner that can increase the risk of errors/adverse events for patients</a:t>
            </a:r>
            <a:r>
              <a:rPr lang="en-US" sz="2000" dirty="0" smtClean="0"/>
              <a:t>?</a:t>
            </a:r>
          </a:p>
          <a:p>
            <a:pPr marL="0" indent="180000">
              <a:lnSpc>
                <a:spcPct val="200000"/>
              </a:lnSpc>
              <a:spcBef>
                <a:spcPts val="0"/>
              </a:spcBef>
            </a:pPr>
            <a:r>
              <a:rPr lang="en-US" b="0" dirty="0" smtClean="0">
                <a:latin typeface="Times New Roman" pitchFamily="18" charset="0"/>
                <a:cs typeface="Times New Roman" pitchFamily="18" charset="0"/>
              </a:rPr>
              <a:t>Most learners assume they know more on what they do within their respective hospital departments. They tend to refrain from communicating with the experienced medical professionals leading </a:t>
            </a:r>
            <a:r>
              <a:rPr lang="en-US" b="0" dirty="0">
                <a:latin typeface="Times New Roman" pitchFamily="18" charset="0"/>
                <a:cs typeface="Times New Roman" pitchFamily="18" charset="0"/>
              </a:rPr>
              <a:t>to mistakes (Moody-Williams, 2020</a:t>
            </a:r>
            <a:r>
              <a:rPr lang="en-US" b="0" dirty="0" smtClean="0">
                <a:latin typeface="Times New Roman" pitchFamily="18" charset="0"/>
                <a:cs typeface="Times New Roman" pitchFamily="18" charset="0"/>
              </a:rPr>
              <a:t>). Errors are likely to occur when they do not consult on medical issues they are not conversant in performing. </a:t>
            </a:r>
          </a:p>
        </p:txBody>
      </p:sp>
    </p:spTree>
    <p:extLst>
      <p:ext uri="{BB962C8B-B14F-4D97-AF65-F5344CB8AC3E}">
        <p14:creationId xmlns:p14="http://schemas.microsoft.com/office/powerpoint/2010/main" val="1963836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r>
              <a:rPr lang="en-US" sz="2000" dirty="0"/>
              <a:t>What policies or safeguards could help protect patients and families from a health care team’s inability to recognize a developing problem? </a:t>
            </a:r>
            <a:endParaRPr lang="en-US" sz="2000" b="0" dirty="0" smtClean="0">
              <a:latin typeface="Times New Roman" pitchFamily="18" charset="0"/>
              <a:cs typeface="Times New Roman" pitchFamily="18" charset="0"/>
            </a:endParaRPr>
          </a:p>
          <a:p>
            <a:pPr marL="0" indent="-180000">
              <a:lnSpc>
                <a:spcPct val="200000"/>
              </a:lnSpc>
              <a:spcBef>
                <a:spcPts val="0"/>
              </a:spcBef>
            </a:pPr>
            <a:r>
              <a:rPr lang="en-US" b="0" dirty="0" smtClean="0">
                <a:latin typeface="Times New Roman" pitchFamily="18" charset="0"/>
                <a:cs typeface="Times New Roman" pitchFamily="18" charset="0"/>
              </a:rPr>
              <a:t>The patient and families may get offered with a list of contact numbers for problems with objective information of temperature </a:t>
            </a:r>
            <a:r>
              <a:rPr lang="en-US" b="0" dirty="0">
                <a:latin typeface="Times New Roman" pitchFamily="18" charset="0"/>
                <a:cs typeface="Times New Roman" pitchFamily="18" charset="0"/>
              </a:rPr>
              <a:t>and </a:t>
            </a:r>
            <a:r>
              <a:rPr lang="en-US" b="0" dirty="0" smtClean="0">
                <a:latin typeface="Times New Roman" pitchFamily="18" charset="0"/>
                <a:cs typeface="Times New Roman" pitchFamily="18" charset="0"/>
              </a:rPr>
              <a:t>medications (Moody-Williams</a:t>
            </a:r>
            <a:r>
              <a:rPr lang="en-US" b="0" dirty="0">
                <a:latin typeface="Times New Roman" pitchFamily="18" charset="0"/>
                <a:cs typeface="Times New Roman" pitchFamily="18" charset="0"/>
              </a:rPr>
              <a:t>, </a:t>
            </a:r>
            <a:r>
              <a:rPr lang="en-US" b="0" dirty="0" smtClean="0">
                <a:latin typeface="Times New Roman" pitchFamily="18" charset="0"/>
                <a:cs typeface="Times New Roman" pitchFamily="18" charset="0"/>
              </a:rPr>
              <a:t>2020</a:t>
            </a:r>
            <a:r>
              <a:rPr lang="en-US" b="0" dirty="0">
                <a:latin typeface="Times New Roman" pitchFamily="18" charset="0"/>
                <a:cs typeface="Times New Roman" pitchFamily="18" charset="0"/>
              </a:rPr>
              <a:t>). </a:t>
            </a:r>
            <a:r>
              <a:rPr lang="en-US" b="0" dirty="0" smtClean="0">
                <a:latin typeface="Times New Roman" pitchFamily="18" charset="0"/>
                <a:cs typeface="Times New Roman" pitchFamily="18" charset="0"/>
              </a:rPr>
              <a:t>The information would get kept by the bed side to ensure all people view leading a care conference. A plan care would assist in creation of concerned healthcare for all the patients in the hospital. </a:t>
            </a:r>
            <a:endParaRPr lang="en-US" b="0" dirty="0">
              <a:latin typeface="Times New Roman" pitchFamily="18" charset="0"/>
              <a:cs typeface="Times New Roman" pitchFamily="18" charset="0"/>
            </a:endParaRPr>
          </a:p>
        </p:txBody>
      </p:sp>
    </p:spTree>
    <p:extLst>
      <p:ext uri="{BB962C8B-B14F-4D97-AF65-F5344CB8AC3E}">
        <p14:creationId xmlns:p14="http://schemas.microsoft.com/office/powerpoint/2010/main" val="3136905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180000">
              <a:lnSpc>
                <a:spcPct val="200000"/>
              </a:lnSpc>
              <a:spcBef>
                <a:spcPts val="0"/>
              </a:spcBef>
            </a:pPr>
            <a:r>
              <a:rPr lang="en-US" dirty="0">
                <a:latin typeface="Times New Roman" pitchFamily="18" charset="0"/>
                <a:cs typeface="Times New Roman" pitchFamily="18" charset="0"/>
              </a:rPr>
              <a:t>Patients enter hospitals assuming that health professionals are watching for complications so that they can “rescue” patients. What factors detract from our </a:t>
            </a:r>
            <a:r>
              <a:rPr lang="en-US" dirty="0" smtClean="0">
                <a:latin typeface="Times New Roman" pitchFamily="18" charset="0"/>
                <a:cs typeface="Times New Roman" pitchFamily="18" charset="0"/>
              </a:rPr>
              <a:t>effectiveness </a:t>
            </a:r>
            <a:r>
              <a:rPr lang="en-US" dirty="0">
                <a:latin typeface="Times New Roman" pitchFamily="18" charset="0"/>
                <a:cs typeface="Times New Roman" pitchFamily="18" charset="0"/>
              </a:rPr>
              <a:t>in making that true – reliably true – for every patient</a:t>
            </a:r>
            <a:r>
              <a:rPr lang="en-US" dirty="0" smtClean="0">
                <a:latin typeface="Times New Roman" pitchFamily="18" charset="0"/>
                <a:cs typeface="Times New Roman" pitchFamily="18" charset="0"/>
              </a:rPr>
              <a:t>?</a:t>
            </a:r>
          </a:p>
          <a:p>
            <a:pPr marL="0" lvl="0" indent="180000">
              <a:lnSpc>
                <a:spcPct val="200000"/>
              </a:lnSpc>
              <a:spcBef>
                <a:spcPts val="0"/>
              </a:spcBef>
            </a:pPr>
            <a:r>
              <a:rPr lang="en-US" b="0" dirty="0" smtClean="0">
                <a:latin typeface="Times New Roman" pitchFamily="18" charset="0"/>
                <a:cs typeface="Times New Roman" pitchFamily="18" charset="0"/>
              </a:rPr>
              <a:t>A culture of everything is going to become fine to what can possibly go wrong culture gets developed in hospitals. The culture of expecting a good thing needs to get promoted to ensure a developed patients rescue gets created. The things that possibly can go wrong culture creates lack of faith on patient health care in the hospitals. </a:t>
            </a:r>
            <a:endParaRPr lang="en-US" b="0" dirty="0">
              <a:latin typeface="Times New Roman" pitchFamily="18" charset="0"/>
              <a:cs typeface="Times New Roman" pitchFamily="18" charset="0"/>
            </a:endParaRPr>
          </a:p>
        </p:txBody>
      </p:sp>
    </p:spTree>
    <p:extLst>
      <p:ext uri="{BB962C8B-B14F-4D97-AF65-F5344CB8AC3E}">
        <p14:creationId xmlns:p14="http://schemas.microsoft.com/office/powerpoint/2010/main" val="703768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lvl="0" indent="0"/>
            <a:r>
              <a:rPr lang="en-US" sz="2000" dirty="0"/>
              <a:t>What kind of courage do you think Helen Haskell believes we need to prevent Lewis’s story from happening again?</a:t>
            </a:r>
          </a:p>
          <a:p>
            <a:pPr marL="0" indent="180000">
              <a:lnSpc>
                <a:spcPct val="200000"/>
              </a:lnSpc>
              <a:spcBef>
                <a:spcPts val="0"/>
              </a:spcBef>
            </a:pPr>
            <a:r>
              <a:rPr lang="en-US" b="0" dirty="0" smtClean="0">
                <a:latin typeface="Times New Roman" pitchFamily="18" charset="0"/>
                <a:cs typeface="Times New Roman" pitchFamily="18" charset="0"/>
              </a:rPr>
              <a:t>Nurses should learn the process of gathering courage and communicate with </a:t>
            </a:r>
            <a:r>
              <a:rPr lang="en-US" b="0" dirty="0">
                <a:latin typeface="Times New Roman" pitchFamily="18" charset="0"/>
                <a:cs typeface="Times New Roman" pitchFamily="18" charset="0"/>
              </a:rPr>
              <a:t>their patients </a:t>
            </a:r>
            <a:r>
              <a:rPr lang="en-US" b="0" dirty="0" smtClean="0">
                <a:latin typeface="Times New Roman" pitchFamily="18" charset="0"/>
                <a:cs typeface="Times New Roman" pitchFamily="18" charset="0"/>
              </a:rPr>
              <a:t>(Haskell</a:t>
            </a:r>
            <a:r>
              <a:rPr lang="en-US" b="0" dirty="0">
                <a:latin typeface="Times New Roman" pitchFamily="18" charset="0"/>
                <a:cs typeface="Times New Roman" pitchFamily="18" charset="0"/>
              </a:rPr>
              <a:t>, </a:t>
            </a:r>
            <a:r>
              <a:rPr lang="en-US" b="0" dirty="0" smtClean="0">
                <a:latin typeface="Times New Roman" pitchFamily="18" charset="0"/>
                <a:cs typeface="Times New Roman" pitchFamily="18" charset="0"/>
              </a:rPr>
              <a:t>2017). All patients need to get provided with appropriate medical care. Proper communication would help in promoting treatment of patients without any form of negligence. Any help that gets required by nurses from the family can get achieved through proper communication.</a:t>
            </a:r>
          </a:p>
        </p:txBody>
      </p:sp>
    </p:spTree>
    <p:extLst>
      <p:ext uri="{BB962C8B-B14F-4D97-AF65-F5344CB8AC3E}">
        <p14:creationId xmlns:p14="http://schemas.microsoft.com/office/powerpoint/2010/main" val="4182846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a:bodyPr>
          <a:lstStyle/>
          <a:p>
            <a:pPr marL="0" indent="342900">
              <a:lnSpc>
                <a:spcPct val="200000"/>
              </a:lnSpc>
              <a:spcBef>
                <a:spcPts val="0"/>
              </a:spcBef>
            </a:pPr>
            <a:r>
              <a:rPr lang="en-US" b="0" dirty="0">
                <a:latin typeface="Times New Roman" pitchFamily="18" charset="0"/>
                <a:cs typeface="Times New Roman" pitchFamily="18" charset="0"/>
              </a:rPr>
              <a:t>Haskell, H. (2017). Lewis’s Story. </a:t>
            </a:r>
            <a:r>
              <a:rPr lang="en-US" b="0" i="1" dirty="0">
                <a:latin typeface="Times New Roman" pitchFamily="18" charset="0"/>
                <a:cs typeface="Times New Roman" pitchFamily="18" charset="0"/>
              </a:rPr>
              <a:t>Textbook of Rapid Response Systems: Concept and Implementation</a:t>
            </a:r>
            <a:r>
              <a:rPr lang="en-US" b="0" dirty="0">
                <a:latin typeface="Times New Roman" pitchFamily="18" charset="0"/>
                <a:cs typeface="Times New Roman" pitchFamily="18" charset="0"/>
              </a:rPr>
              <a:t>, 1. </a:t>
            </a:r>
            <a:r>
              <a:rPr lang="en-US" b="0" dirty="0">
                <a:latin typeface="Times New Roman" pitchFamily="18" charset="0"/>
                <a:cs typeface="Times New Roman" pitchFamily="18" charset="0"/>
                <a:hlinkClick r:id="rId2"/>
              </a:rPr>
              <a:t>https://patientsafetymovement.org/unite-for-safe-care/patient-story/lewis-blackman</a:t>
            </a:r>
            <a:r>
              <a:rPr lang="en-US" b="0" dirty="0" smtClean="0">
                <a:latin typeface="Times New Roman" pitchFamily="18" charset="0"/>
                <a:cs typeface="Times New Roman" pitchFamily="18" charset="0"/>
                <a:hlinkClick r:id="rId2"/>
              </a:rPr>
              <a:t>/</a:t>
            </a:r>
            <a:r>
              <a:rPr lang="en-US" b="0" dirty="0" smtClean="0">
                <a:latin typeface="Times New Roman" pitchFamily="18" charset="0"/>
                <a:cs typeface="Times New Roman" pitchFamily="18" charset="0"/>
              </a:rPr>
              <a:t> </a:t>
            </a:r>
          </a:p>
          <a:p>
            <a:pPr marL="0" indent="342900">
              <a:lnSpc>
                <a:spcPct val="200000"/>
              </a:lnSpc>
              <a:spcBef>
                <a:spcPts val="0"/>
              </a:spcBef>
            </a:pPr>
            <a:r>
              <a:rPr lang="en-US" b="0" dirty="0">
                <a:latin typeface="Times New Roman" pitchFamily="18" charset="0"/>
                <a:cs typeface="Times New Roman" pitchFamily="18" charset="0"/>
              </a:rPr>
              <a:t>Moody-Williams, J. (2020). A Quest for Patient Safety. In </a:t>
            </a:r>
            <a:r>
              <a:rPr lang="en-US" b="0" i="1" dirty="0">
                <a:latin typeface="Times New Roman" pitchFamily="18" charset="0"/>
                <a:cs typeface="Times New Roman" pitchFamily="18" charset="0"/>
              </a:rPr>
              <a:t>A Journey towards Patient-Centered Healthcare Quality</a:t>
            </a:r>
            <a:r>
              <a:rPr lang="en-US" b="0" dirty="0">
                <a:latin typeface="Times New Roman" pitchFamily="18" charset="0"/>
                <a:cs typeface="Times New Roman" pitchFamily="18" charset="0"/>
              </a:rPr>
              <a:t> (pp. 37-45). Springer, Cham.</a:t>
            </a:r>
          </a:p>
        </p:txBody>
      </p:sp>
    </p:spTree>
    <p:extLst>
      <p:ext uri="{BB962C8B-B14F-4D97-AF65-F5344CB8AC3E}">
        <p14:creationId xmlns:p14="http://schemas.microsoft.com/office/powerpoint/2010/main" val="26715196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2760</TotalTime>
  <Words>439</Words>
  <Application>Microsoft Office PowerPoint</Application>
  <PresentationFormat>On-screen Show (4:3)</PresentationFormat>
  <Paragraphs>27</Paragraphs>
  <Slides>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Franklin Gothic Book</vt:lpstr>
      <vt:lpstr>Franklin Gothic Medium</vt:lpstr>
      <vt:lpstr>Times New Roman</vt:lpstr>
      <vt:lpstr>Tunga</vt:lpstr>
      <vt:lpstr>Wingdings</vt:lpstr>
      <vt:lpstr>Angles</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dc:creator>
  <cp:lastModifiedBy>Windows User</cp:lastModifiedBy>
  <cp:revision>615</cp:revision>
  <dcterms:created xsi:type="dcterms:W3CDTF">2017-03-06T17:33:03Z</dcterms:created>
  <dcterms:modified xsi:type="dcterms:W3CDTF">2020-11-10T13:54:48Z</dcterms:modified>
</cp:coreProperties>
</file>